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8" r:id="rId14"/>
    <p:sldId id="266" r:id="rId15"/>
    <p:sldId id="267" r:id="rId16"/>
    <p:sldId id="269" r:id="rId17"/>
    <p:sldId id="271" r:id="rId18"/>
    <p:sldId id="272" r:id="rId19"/>
    <p:sldId id="273" r:id="rId20"/>
    <p:sldId id="274" r:id="rId21"/>
    <p:sldId id="270" r:id="rId22"/>
    <p:sldId id="268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99CC"/>
    <a:srgbClr val="FF33CC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A32A-6476-475F-8731-176EDCBB23E2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D9B7-A39C-42B8-ADE1-59DB2C844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A32A-6476-475F-8731-176EDCBB23E2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D9B7-A39C-42B8-ADE1-59DB2C844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A32A-6476-475F-8731-176EDCBB23E2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D9B7-A39C-42B8-ADE1-59DB2C844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A32A-6476-475F-8731-176EDCBB23E2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D9B7-A39C-42B8-ADE1-59DB2C844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A32A-6476-475F-8731-176EDCBB23E2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AAD9B7-A39C-42B8-ADE1-59DB2C844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A32A-6476-475F-8731-176EDCBB23E2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D9B7-A39C-42B8-ADE1-59DB2C844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A32A-6476-475F-8731-176EDCBB23E2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D9B7-A39C-42B8-ADE1-59DB2C844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A32A-6476-475F-8731-176EDCBB23E2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D9B7-A39C-42B8-ADE1-59DB2C844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A32A-6476-475F-8731-176EDCBB23E2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D9B7-A39C-42B8-ADE1-59DB2C844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A32A-6476-475F-8731-176EDCBB23E2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D9B7-A39C-42B8-ADE1-59DB2C844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A32A-6476-475F-8731-176EDCBB23E2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D9B7-A39C-42B8-ADE1-59DB2C844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31A32A-6476-475F-8731-176EDCBB23E2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AAD9B7-A39C-42B8-ADE1-59DB2C844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MPj040130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1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229600" cy="2201416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73216"/>
            <a:ext cx="9144000" cy="129614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МБОУ «</a:t>
            </a:r>
            <a:r>
              <a:rPr lang="ru-RU" sz="2400" b="1" dirty="0" err="1" smtClean="0"/>
              <a:t>Вохтомская</a:t>
            </a:r>
            <a:r>
              <a:rPr lang="ru-RU" sz="2400" b="1" dirty="0" smtClean="0"/>
              <a:t> ООШ»</a:t>
            </a:r>
          </a:p>
          <a:p>
            <a:pPr algn="l"/>
            <a:r>
              <a:rPr lang="ru-RU" sz="2400" b="1" dirty="0" smtClean="0"/>
              <a:t>          Авторы: </a:t>
            </a:r>
            <a:r>
              <a:rPr lang="ru-RU" sz="2300" b="1" dirty="0" err="1" smtClean="0"/>
              <a:t>Кузьмук</a:t>
            </a:r>
            <a:r>
              <a:rPr lang="ru-RU" sz="2300" b="1" dirty="0" smtClean="0"/>
              <a:t> Данил Николаевич 7класс, </a:t>
            </a:r>
          </a:p>
          <a:p>
            <a:pPr algn="l"/>
            <a:r>
              <a:rPr lang="ru-RU" sz="2300" b="1" dirty="0" smtClean="0"/>
              <a:t>                                                          </a:t>
            </a:r>
            <a:r>
              <a:rPr lang="ru-RU" sz="2300" b="1" dirty="0" err="1" smtClean="0"/>
              <a:t>Костыгов</a:t>
            </a:r>
            <a:r>
              <a:rPr lang="ru-RU" sz="2300" b="1" dirty="0" smtClean="0"/>
              <a:t> Никита Юрьевич 7класс</a:t>
            </a:r>
            <a:endParaRPr lang="ru-RU" sz="23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0688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3300"/>
                </a:solidFill>
                <a:latin typeface="Arial Black" pitchFamily="34" charset="0"/>
              </a:rPr>
              <a:t>Пожарные премудрости</a:t>
            </a:r>
            <a:endParaRPr lang="ru-RU" sz="4800" dirty="0">
              <a:solidFill>
                <a:srgbClr val="FF33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Правила поведения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при пожаре</a:t>
            </a:r>
            <a:br>
              <a:rPr lang="ru-RU" sz="4400" dirty="0" smtClean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Что вы должны сказать по телефону, когда звоните по номеру 01?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Ответ: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 назвать адрес,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 фамилию, имя,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 отчество, что горит</a:t>
            </a:r>
          </a:p>
          <a:p>
            <a:endParaRPr lang="ru-RU" dirty="0"/>
          </a:p>
        </p:txBody>
      </p:sp>
      <p:pic>
        <p:nvPicPr>
          <p:cNvPr id="4" name="Picture 9" descr="MPj03961390000[1]"/>
          <p:cNvPicPr>
            <a:picLocks noChangeAspect="1" noChangeArrowheads="1"/>
          </p:cNvPicPr>
          <p:nvPr/>
        </p:nvPicPr>
        <p:blipFill>
          <a:blip r:embed="rId2" cstate="print"/>
          <a:srcRect r="15632"/>
          <a:stretch>
            <a:fillRect/>
          </a:stretch>
        </p:blipFill>
        <p:spPr bwMode="auto">
          <a:xfrm>
            <a:off x="4788024" y="3356992"/>
            <a:ext cx="4104456" cy="3229491"/>
          </a:xfrm>
          <a:prstGeom prst="snip1Rect">
            <a:avLst/>
          </a:prstGeom>
          <a:noFill/>
          <a:ln w="38100">
            <a:solidFill>
              <a:srgbClr val="0000FF"/>
            </a:solidFill>
          </a:ln>
        </p:spPr>
      </p:pic>
      <p:pic>
        <p:nvPicPr>
          <p:cNvPr id="5" name="Picture 9" descr="MMj02363570000[1]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013176"/>
            <a:ext cx="1152128" cy="15693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Правила поведения при пожаре</a:t>
            </a:r>
            <a:br>
              <a:rPr lang="ru-RU" sz="4400" dirty="0" smtClean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   Что надо делать, если 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   в квартире много дыма?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200" b="1" u="sng" dirty="0" smtClean="0">
                <a:solidFill>
                  <a:srgbClr val="FF0000"/>
                </a:solidFill>
                <a:latin typeface="+mj-lt"/>
              </a:rPr>
              <a:t>Ответ:</a:t>
            </a: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 смочить водой одежду, покрыть голову мокрой салфеткой, дышать через намоченную ткань, продвигаться к выходу ползком</a:t>
            </a:r>
          </a:p>
          <a:p>
            <a:endParaRPr lang="ru-RU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412776"/>
            <a:ext cx="1533028" cy="20882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Правила поведения при пожаре</a:t>
            </a:r>
            <a:br>
              <a:rPr lang="ru-RU" sz="4400" dirty="0" smtClean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3900" b="1" dirty="0" smtClean="0">
                <a:solidFill>
                  <a:srgbClr val="0000FF"/>
                </a:solidFill>
              </a:rPr>
              <a:t>Чем можно тушить </a:t>
            </a:r>
          </a:p>
          <a:p>
            <a:pPr lvl="0">
              <a:buNone/>
            </a:pPr>
            <a:r>
              <a:rPr lang="ru-RU" sz="3900" b="1" dirty="0" smtClean="0">
                <a:solidFill>
                  <a:srgbClr val="0000FF"/>
                </a:solidFill>
              </a:rPr>
              <a:t>начинающий пожар?</a:t>
            </a:r>
          </a:p>
          <a:p>
            <a:endParaRPr lang="ru-RU" sz="3600" dirty="0" smtClean="0"/>
          </a:p>
          <a:p>
            <a:endParaRPr lang="ru-RU" dirty="0" smtClean="0"/>
          </a:p>
          <a:p>
            <a:pPr>
              <a:buNone/>
            </a:pPr>
            <a:endParaRPr lang="ru-RU" sz="36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ru-RU" sz="3500" b="1" u="sng" dirty="0" smtClean="0">
                <a:solidFill>
                  <a:srgbClr val="FF0000"/>
                </a:solidFill>
                <a:latin typeface="+mj-lt"/>
              </a:rPr>
              <a:t>Ответ:</a:t>
            </a:r>
            <a:r>
              <a:rPr lang="ru-RU" sz="3500" b="1" dirty="0" smtClean="0">
                <a:solidFill>
                  <a:srgbClr val="FF0000"/>
                </a:solidFill>
                <a:latin typeface="+mj-lt"/>
              </a:rPr>
              <a:t> пожар можно тушить огнетушителем, водой, песком, одеялом.</a:t>
            </a:r>
          </a:p>
          <a:p>
            <a:endParaRPr lang="ru-RU" sz="3600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25144"/>
            <a:ext cx="1296144" cy="1765558"/>
          </a:xfrm>
          <a:prstGeom prst="rect">
            <a:avLst/>
          </a:prstGeom>
          <a:noFill/>
        </p:spPr>
      </p:pic>
      <p:pic>
        <p:nvPicPr>
          <p:cNvPr id="5" name="Picture 4" descr="fireman"/>
          <p:cNvPicPr>
            <a:picLocks noChangeAspect="1" noChangeArrowheads="1"/>
          </p:cNvPicPr>
          <p:nvPr/>
        </p:nvPicPr>
        <p:blipFill>
          <a:blip r:embed="rId4" cstate="print"/>
          <a:srcRect l="13186" t="2747"/>
          <a:stretch>
            <a:fillRect/>
          </a:stretch>
        </p:blipFill>
        <p:spPr bwMode="auto">
          <a:xfrm>
            <a:off x="5796136" y="1988840"/>
            <a:ext cx="2844552" cy="2548955"/>
          </a:xfrm>
          <a:prstGeom prst="snip1Rect">
            <a:avLst/>
          </a:prstGeom>
          <a:noFill/>
          <a:ln w="38100">
            <a:solidFill>
              <a:srgbClr val="0000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Правила поведения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 при пожаре</a:t>
            </a:r>
            <a:endParaRPr lang="ru-RU" sz="4400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653136"/>
            <a:ext cx="1159942" cy="157949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70080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Можно ли </a:t>
            </a:r>
          </a:p>
          <a:p>
            <a:r>
              <a:rPr lang="ru-RU" sz="3600" b="1" dirty="0" smtClean="0">
                <a:solidFill>
                  <a:srgbClr val="0000FF"/>
                </a:solidFill>
              </a:rPr>
              <a:t>при пожаре </a:t>
            </a:r>
          </a:p>
          <a:p>
            <a:r>
              <a:rPr lang="ru-RU" sz="3600" b="1" dirty="0" smtClean="0">
                <a:solidFill>
                  <a:srgbClr val="0000FF"/>
                </a:solidFill>
              </a:rPr>
              <a:t>пользоваться </a:t>
            </a:r>
          </a:p>
          <a:p>
            <a:r>
              <a:rPr lang="ru-RU" sz="3600" b="1" dirty="0" smtClean="0">
                <a:solidFill>
                  <a:srgbClr val="0000FF"/>
                </a:solidFill>
              </a:rPr>
              <a:t>лифтом</a:t>
            </a:r>
            <a:r>
              <a:rPr lang="en-US" sz="3600" b="1" dirty="0" smtClean="0">
                <a:solidFill>
                  <a:srgbClr val="0000FF"/>
                </a:solidFill>
              </a:rPr>
              <a:t>?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4797152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Ответ: нет, </a:t>
            </a:r>
            <a:r>
              <a:rPr lang="ru-RU" sz="2800" b="1" dirty="0" err="1" smtClean="0">
                <a:solidFill>
                  <a:srgbClr val="FF0000"/>
                </a:solidFill>
                <a:latin typeface="+mj-lt"/>
              </a:rPr>
              <a:t>потомучто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 его отключают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8" name="Picture 13" descr="MPj017894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628800"/>
            <a:ext cx="4572000" cy="3055620"/>
          </a:xfrm>
          <a:prstGeom prst="snip1Rect">
            <a:avLst/>
          </a:prstGeom>
          <a:noFill/>
          <a:ln w="38100">
            <a:solidFill>
              <a:srgbClr val="0000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Профессия – пожарный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Что носят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 пожарные</a:t>
            </a:r>
            <a:r>
              <a:rPr lang="en-US" sz="3600" b="1" dirty="0" smtClean="0">
                <a:solidFill>
                  <a:srgbClr val="0000FF"/>
                </a:solidFill>
              </a:rPr>
              <a:t>?</a:t>
            </a:r>
            <a:endParaRPr lang="ru-RU" sz="3600" b="1" dirty="0" smtClean="0">
              <a:solidFill>
                <a:srgbClr val="0000FF"/>
              </a:solidFill>
            </a:endParaRPr>
          </a:p>
          <a:p>
            <a:endParaRPr lang="ru-RU" dirty="0" smtClean="0"/>
          </a:p>
          <a:p>
            <a:pPr>
              <a:buNone/>
            </a:pPr>
            <a:endParaRPr lang="ru-RU" sz="36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ru-RU" sz="36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ru-RU" sz="36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ru-RU" sz="36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ru-RU" sz="3000" b="1" u="sng" dirty="0" smtClean="0">
                <a:solidFill>
                  <a:srgbClr val="FF0000"/>
                </a:solidFill>
                <a:latin typeface="+mj-lt"/>
              </a:rPr>
              <a:t>Ответ:</a:t>
            </a:r>
            <a:r>
              <a:rPr lang="ru-RU" sz="3000" b="1" dirty="0" smtClean="0">
                <a:solidFill>
                  <a:srgbClr val="FF0000"/>
                </a:solidFill>
                <a:latin typeface="+mj-lt"/>
              </a:rPr>
              <a:t> брезентовый костюм, каска, 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+mj-lt"/>
              </a:rPr>
              <a:t>            рукавицы,  сапоги ,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+mj-lt"/>
              </a:rPr>
              <a:t>            аппарат для дыхания.</a:t>
            </a:r>
          </a:p>
          <a:p>
            <a:pPr>
              <a:buNone/>
            </a:pPr>
            <a:r>
              <a:rPr lang="ru-RU" sz="3200" dirty="0" smtClean="0">
                <a:latin typeface="+mj-lt"/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869160"/>
            <a:ext cx="1187624" cy="1617736"/>
          </a:xfrm>
          <a:prstGeom prst="rect">
            <a:avLst/>
          </a:prstGeom>
          <a:noFill/>
        </p:spPr>
      </p:pic>
      <p:pic>
        <p:nvPicPr>
          <p:cNvPr id="5" name="Picture 4" descr="MPj0400719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5" y="1268760"/>
            <a:ext cx="4862329" cy="3240360"/>
          </a:xfrm>
          <a:prstGeom prst="snip1Rect">
            <a:avLst/>
          </a:prstGeom>
          <a:noFill/>
          <a:ln w="38100">
            <a:solidFill>
              <a:srgbClr val="0000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</a:rPr>
              <a:t>Профессия – пожарный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Почему пожарная 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машина красного 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цвета?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Ответ: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  чтобы издалека было видно,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что едет пожарная машина и ей надо уступить дорогу</a:t>
            </a:r>
          </a:p>
          <a:p>
            <a:endParaRPr lang="ru-RU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869160"/>
            <a:ext cx="1187624" cy="1617736"/>
          </a:xfrm>
          <a:prstGeom prst="rect">
            <a:avLst/>
          </a:prstGeom>
          <a:noFill/>
        </p:spPr>
      </p:pic>
      <p:pic>
        <p:nvPicPr>
          <p:cNvPr id="5" name="Picture 4" descr="MPj040267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980728"/>
            <a:ext cx="2952328" cy="3671434"/>
          </a:xfrm>
          <a:prstGeom prst="snip1Rect">
            <a:avLst/>
          </a:prstGeom>
          <a:noFill/>
          <a:ln w="38100">
            <a:solidFill>
              <a:srgbClr val="0000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4900" dirty="0" smtClean="0">
                <a:solidFill>
                  <a:srgbClr val="FF0000"/>
                </a:solidFill>
              </a:rPr>
              <a:t>Профессия – пожарный</a:t>
            </a:r>
            <a:br>
              <a:rPr lang="ru-RU" sz="4900" dirty="0" smtClean="0">
                <a:solidFill>
                  <a:srgbClr val="FF0000"/>
                </a:solidFill>
              </a:rPr>
            </a:br>
            <a:endParaRPr lang="ru-RU" sz="49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/>
          <a:lstStyle/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Чем оснащена пожарная машина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 для тушения пожара</a:t>
            </a:r>
            <a:r>
              <a:rPr lang="en-US" sz="3600" b="1" dirty="0" smtClean="0">
                <a:solidFill>
                  <a:srgbClr val="0000FF"/>
                </a:solidFill>
              </a:rPr>
              <a:t>?</a:t>
            </a:r>
            <a:r>
              <a:rPr lang="ru-RU" sz="3600" b="1" dirty="0" smtClean="0">
                <a:solidFill>
                  <a:srgbClr val="0000FF"/>
                </a:solidFill>
              </a:rPr>
              <a:t> </a:t>
            </a:r>
          </a:p>
          <a:p>
            <a:pPr lvl="0"/>
            <a:endParaRPr lang="ru-RU" dirty="0" smtClean="0"/>
          </a:p>
          <a:p>
            <a:pPr lvl="0">
              <a:buNone/>
            </a:pPr>
            <a:endParaRPr lang="ru-RU" b="1" dirty="0" smtClean="0">
              <a:solidFill>
                <a:srgbClr val="FF0000"/>
              </a:solidFill>
              <a:latin typeface="+mj-lt"/>
            </a:endParaRPr>
          </a:p>
          <a:p>
            <a:pPr lvl="0">
              <a:buNone/>
            </a:pPr>
            <a:endParaRPr lang="ru-RU" b="1" dirty="0" smtClean="0">
              <a:solidFill>
                <a:srgbClr val="FF0000"/>
              </a:solidFill>
              <a:latin typeface="+mj-lt"/>
            </a:endParaRPr>
          </a:p>
          <a:p>
            <a:pPr lvl="0">
              <a:buNone/>
            </a:pPr>
            <a:endParaRPr lang="ru-RU" b="1" dirty="0" smtClean="0">
              <a:solidFill>
                <a:srgbClr val="FF0000"/>
              </a:solidFill>
              <a:latin typeface="+mj-lt"/>
            </a:endParaRPr>
          </a:p>
          <a:p>
            <a:pPr lvl="0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Ответ: 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пожарная машина оснащена высокой лестницей, баком с водой и шлангом.</a:t>
            </a:r>
          </a:p>
          <a:p>
            <a:endParaRPr lang="ru-RU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013176"/>
            <a:ext cx="1187624" cy="1617736"/>
          </a:xfrm>
          <a:prstGeom prst="rect">
            <a:avLst/>
          </a:prstGeom>
          <a:noFill/>
        </p:spPr>
      </p:pic>
      <p:pic>
        <p:nvPicPr>
          <p:cNvPr id="5" name="Picture 6" descr="MCj031828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852936"/>
            <a:ext cx="4608512" cy="1800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</a:rPr>
              <a:t>Профессия – пожарный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Принцип приведения в действие огнетушителей</a:t>
            </a:r>
            <a:r>
              <a:rPr lang="en-US" sz="3600" b="1" dirty="0" smtClean="0">
                <a:solidFill>
                  <a:srgbClr val="0000FF"/>
                </a:solidFill>
              </a:rPr>
              <a:t>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pPr lvl="0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Ответ: 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необходимо сорвать пломбу и вынуть блокирующий фиксатор, затем следует ударить рукой по кнопке запускающего устройства огнетушителя или воздействовать на пусковой рычаг, расположенный в головке огнетушителя, и направить огнетушащее вещество через ствол, насадку, раструб или шланг на очаг горения.</a:t>
            </a:r>
          </a:p>
          <a:p>
            <a:endParaRPr lang="ru-RU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445224"/>
            <a:ext cx="827584" cy="1127303"/>
          </a:xfrm>
          <a:prstGeom prst="rect">
            <a:avLst/>
          </a:prstGeom>
          <a:noFill/>
        </p:spPr>
      </p:pic>
      <p:pic>
        <p:nvPicPr>
          <p:cNvPr id="5" name="Picture 7" descr="MCj028733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980728"/>
            <a:ext cx="1525588" cy="17922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</a:rPr>
              <a:t>Профессия – пожарный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3900" b="1" dirty="0" smtClean="0">
                <a:solidFill>
                  <a:srgbClr val="0000FF"/>
                </a:solidFill>
              </a:rPr>
              <a:t>Что необходимо делать для  защиты от тепла и дыма, если нет возможности эвакуироваться</a:t>
            </a:r>
            <a:r>
              <a:rPr lang="en-US" sz="3900" b="1" dirty="0" smtClean="0">
                <a:solidFill>
                  <a:srgbClr val="0000FF"/>
                </a:solidFill>
              </a:rPr>
              <a:t>?</a:t>
            </a:r>
            <a:endParaRPr lang="ru-RU" sz="39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Ответ: 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необходимо  надежно загерметизировать свое помещение ( плотно закройте входную дверь, намочите водой любую ткань, обрывки одежды или штор и плотно закройте ими щели двери изнутри помещения. Во избежание тяги из коридора и проникновения дыма с улицы - закройте окна)</a:t>
            </a:r>
          </a:p>
          <a:p>
            <a:endParaRPr lang="ru-RU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5" y="1916832"/>
            <a:ext cx="1057261" cy="14401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36815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Первая помощь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пострадавшим  при пожаре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Мероприятия 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первой медицинской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 помощи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Ответ: 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остановка наружного кровотечения, введение обезболивающих средств, устранение асфиксии, проведение искусственного дыхания.</a:t>
            </a:r>
          </a:p>
          <a:p>
            <a:endParaRPr lang="ru-RU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725144"/>
            <a:ext cx="1224136" cy="1667471"/>
          </a:xfrm>
          <a:prstGeom prst="rect">
            <a:avLst/>
          </a:prstGeom>
          <a:noFill/>
        </p:spPr>
      </p:pic>
      <p:pic>
        <p:nvPicPr>
          <p:cNvPr id="6" name="Picture 5" descr="MCj042622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700808"/>
            <a:ext cx="3733800" cy="2365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Правила игры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1. На игровом поле, выбрав категорию вопроса, нажмите на клетку с цифрой, соответствующей  количеству баллов при правильном ответе на вопрос.</a:t>
            </a:r>
          </a:p>
          <a:p>
            <a:endParaRPr lang="ru-RU" sz="2400" dirty="0" smtClean="0">
              <a:solidFill>
                <a:srgbClr val="0000FF"/>
              </a:solidFill>
            </a:endParaRPr>
          </a:p>
          <a:p>
            <a:r>
              <a:rPr lang="ru-RU" sz="2400" dirty="0" smtClean="0">
                <a:solidFill>
                  <a:srgbClr val="0000FF"/>
                </a:solidFill>
              </a:rPr>
              <a:t>3. Для проверки ответа на вопрос щёлкните мышью в поле слайда.</a:t>
            </a:r>
          </a:p>
          <a:p>
            <a:endParaRPr lang="ru-RU" sz="2400" dirty="0" smtClean="0">
              <a:solidFill>
                <a:srgbClr val="0000FF"/>
              </a:solidFill>
            </a:endParaRPr>
          </a:p>
          <a:p>
            <a:r>
              <a:rPr lang="ru-RU" sz="2400" dirty="0" smtClean="0">
                <a:solidFill>
                  <a:srgbClr val="0000FF"/>
                </a:solidFill>
              </a:rPr>
              <a:t>4. Если вы ответили правильно, вы продолжаете игру, в противном случае право выбора вопроса переходит другой команде.</a:t>
            </a:r>
          </a:p>
          <a:p>
            <a:endParaRPr lang="ru-RU" sz="2400" dirty="0" smtClean="0">
              <a:solidFill>
                <a:srgbClr val="0000FF"/>
              </a:solidFill>
            </a:endParaRPr>
          </a:p>
          <a:p>
            <a:r>
              <a:rPr lang="ru-RU" sz="2400" dirty="0" smtClean="0">
                <a:solidFill>
                  <a:srgbClr val="0000FF"/>
                </a:solidFill>
              </a:rPr>
              <a:t>5. Для возвращения на игровое поле вам необходимо нажать на «огонь»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                                                        ЖЕЛАЕМ УДАЧИ!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9" descr="MMj0236357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373216"/>
            <a:ext cx="792088" cy="10789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Первая помощь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пострадавшим  при пожаре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916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 Человек во время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 пожара потерял 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 сознание. 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 Ваши действия?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ru-RU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Ответ: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  вынести пострадавшего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              на свежий воздух,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             сделать искусственное  дыхание</a:t>
            </a:r>
          </a:p>
          <a:p>
            <a:endParaRPr lang="ru-RU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941168"/>
            <a:ext cx="1224136" cy="1667471"/>
          </a:xfrm>
          <a:prstGeom prst="rect">
            <a:avLst/>
          </a:prstGeom>
          <a:noFill/>
        </p:spPr>
      </p:pic>
      <p:pic>
        <p:nvPicPr>
          <p:cNvPr id="6" name="Рисунок 5" descr="http://ceratoclubmoscow.ru/information/first_aid/4-1-2.jpg"/>
          <p:cNvPicPr/>
          <p:nvPr/>
        </p:nvPicPr>
        <p:blipFill>
          <a:blip r:embed="rId4" cstate="print"/>
          <a:srcRect l="8250" r="3000"/>
          <a:stretch>
            <a:fillRect/>
          </a:stretch>
        </p:blipFill>
        <p:spPr bwMode="auto">
          <a:xfrm>
            <a:off x="4500562" y="1571612"/>
            <a:ext cx="3929090" cy="3286148"/>
          </a:xfrm>
          <a:prstGeom prst="snip1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84176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Первая помощь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пострадавшим  при пожаре </a:t>
            </a:r>
            <a:br>
              <a:rPr lang="ru-RU" sz="4400" dirty="0" smtClean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lvl="0">
              <a:buNone/>
            </a:pPr>
            <a:endParaRPr lang="ru-RU" sz="3600" b="1" dirty="0" smtClean="0">
              <a:solidFill>
                <a:srgbClr val="0000FF"/>
              </a:solidFill>
            </a:endParaRP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Антисептики </a:t>
            </a:r>
            <a:endParaRPr lang="ru-RU" sz="3600" b="1" dirty="0" smtClean="0">
              <a:solidFill>
                <a:srgbClr val="0000FF"/>
              </a:solidFill>
            </a:endParaRP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для </a:t>
            </a:r>
            <a:r>
              <a:rPr lang="ru-RU" sz="3600" b="1" dirty="0" smtClean="0">
                <a:solidFill>
                  <a:srgbClr val="0000FF"/>
                </a:solidFill>
              </a:rPr>
              <a:t>ран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 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Ответ: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 йод, бриллиантовый зелёный раствор для наружного применения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941168"/>
            <a:ext cx="1224136" cy="1667471"/>
          </a:xfrm>
          <a:prstGeom prst="rect">
            <a:avLst/>
          </a:prstGeom>
          <a:noFill/>
        </p:spPr>
      </p:pic>
      <p:pic>
        <p:nvPicPr>
          <p:cNvPr id="5" name="Picture 4" descr="MPj022777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1785926"/>
            <a:ext cx="3614039" cy="2808312"/>
          </a:xfrm>
          <a:prstGeom prst="snip1Rect">
            <a:avLst/>
          </a:prstGeom>
          <a:noFill/>
          <a:ln w="38100">
            <a:solidFill>
              <a:srgbClr val="0000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Первая помощь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пострадавшим  при пожаре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/>
          <a:lstStyle/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Способы остановки кровотечения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Ответ:</a:t>
            </a:r>
            <a:r>
              <a:rPr lang="ru-RU" b="1" dirty="0" smtClean="0">
                <a:solidFill>
                  <a:srgbClr val="FF0000"/>
                </a:solidFill>
              </a:rPr>
              <a:t>  наложение давящей повязки,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наложение жгута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653136"/>
            <a:ext cx="1224136" cy="1667471"/>
          </a:xfrm>
          <a:prstGeom prst="rect">
            <a:avLst/>
          </a:prstGeom>
          <a:noFill/>
        </p:spPr>
      </p:pic>
      <p:pic>
        <p:nvPicPr>
          <p:cNvPr id="5" name="Рисунок 4" descr="Оказание первой медицинской помощи пострадавшим (2010) DVDRip Скачать книгу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2571744"/>
            <a:ext cx="3214710" cy="2286016"/>
          </a:xfrm>
          <a:prstGeom prst="snip1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Первая помощь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пострадавшим  при пожаре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00808"/>
            <a:ext cx="8401080" cy="494290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На какое время </a:t>
            </a:r>
            <a:endParaRPr lang="ru-RU" sz="3600" b="1" dirty="0" smtClean="0">
              <a:solidFill>
                <a:srgbClr val="0000FF"/>
              </a:solidFill>
            </a:endParaRP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накладывается </a:t>
            </a:r>
            <a:endParaRPr lang="ru-RU" sz="3600" b="1" dirty="0" smtClean="0">
              <a:solidFill>
                <a:srgbClr val="0000FF"/>
              </a:solidFill>
            </a:endParaRP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жгут для остановки </a:t>
            </a:r>
            <a:endParaRPr lang="ru-RU" sz="3600" b="1" dirty="0" smtClean="0">
              <a:solidFill>
                <a:srgbClr val="0000FF"/>
              </a:solidFill>
            </a:endParaRP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кровотечения</a:t>
            </a:r>
            <a:r>
              <a:rPr lang="ru-RU" sz="3600" b="1" dirty="0" smtClean="0">
                <a:solidFill>
                  <a:srgbClr val="0000FF"/>
                </a:solidFill>
              </a:rPr>
              <a:t>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Ответ: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600" b="1" dirty="0" smtClean="0">
                <a:solidFill>
                  <a:srgbClr val="FF0000"/>
                </a:solidFill>
              </a:rPr>
              <a:t>Держать жгут следует не более 2 часов </a:t>
            </a:r>
            <a:r>
              <a:rPr lang="ru-RU" sz="2600" b="1" dirty="0" smtClean="0">
                <a:solidFill>
                  <a:srgbClr val="FF0000"/>
                </a:solidFill>
              </a:rPr>
              <a:t>на нижних </a:t>
            </a:r>
            <a:r>
              <a:rPr lang="ru-RU" sz="2600" b="1" dirty="0" smtClean="0">
                <a:solidFill>
                  <a:srgbClr val="FF0000"/>
                </a:solidFill>
              </a:rPr>
              <a:t>конечностях и не более 1,5 часа на верхних с условием, что каждые 30-40 минут жгут будут послаблять на 20-30 секунд. В холодное время года время выдерживания жгута снижается до 40-60 минут на нижних конечностях и 30-40 минут на верхних.</a:t>
            </a:r>
            <a:r>
              <a:rPr lang="ru-RU" sz="2600" dirty="0" smtClean="0"/>
              <a:t> </a:t>
            </a:r>
            <a:endParaRPr lang="ru-RU" sz="2600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5286388"/>
            <a:ext cx="1009822" cy="1375541"/>
          </a:xfrm>
          <a:prstGeom prst="rect">
            <a:avLst/>
          </a:prstGeom>
          <a:noFill/>
        </p:spPr>
      </p:pic>
      <p:pic>
        <p:nvPicPr>
          <p:cNvPr id="6" name="Рисунок 5" descr="СПОСОБЫ ВРЕМЕННОЙ ОСТАНОВКИ НАРУЖНОГО КРОВОТЕЧЕНИЯИ ПЕРЕЛИВАНИЯ КРОВОЗАМЕЩАЮЩИХ РАСТВОРОВ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643050"/>
            <a:ext cx="2857520" cy="2786082"/>
          </a:xfrm>
          <a:prstGeom prst="snip1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229600" cy="583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458013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58013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458013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</a:tr>
              <a:tr h="1458013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5" y="332656"/>
          <a:ext cx="8280920" cy="8138160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583264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1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2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3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4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 5</a:t>
                      </a:r>
                      <a:endParaRPr lang="ru-RU" sz="8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1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2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3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4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11" action="ppaction://hlinksldjump"/>
                        </a:rPr>
                        <a:t>5</a:t>
                      </a:r>
                      <a:endParaRPr lang="ru-RU" sz="8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12" action="ppaction://hlinksldjump"/>
                        </a:rPr>
                        <a:t>1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13" action="ppaction://hlinksldjump"/>
                        </a:rPr>
                        <a:t>2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14" action="ppaction://hlinksldjump"/>
                        </a:rPr>
                        <a:t>3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15" action="ppaction://hlinksldjump"/>
                        </a:rPr>
                        <a:t>4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16" action="ppaction://hlinksldjump"/>
                        </a:rPr>
                        <a:t>5</a:t>
                      </a:r>
                      <a:r>
                        <a:rPr lang="ru-RU" sz="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8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17" action="ppaction://hlinksldjump"/>
                        </a:rPr>
                        <a:t>1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18" action="ppaction://hlinksldjump"/>
                        </a:rPr>
                        <a:t>2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19" action="ppaction://hlinksldjump"/>
                        </a:rPr>
                        <a:t>3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20" action="ppaction://hlinksldjump"/>
                        </a:rPr>
                        <a:t>4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sz="8800" dirty="0" smtClean="0">
                          <a:solidFill>
                            <a:schemeClr val="bg1"/>
                          </a:solidFill>
                          <a:hlinkClick r:id="rId21" action="ppaction://hlinksldjump"/>
                        </a:rPr>
                        <a:t>5</a:t>
                      </a:r>
                      <a:endParaRPr lang="ru-RU" sz="8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8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8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mpd="sng">
                      <a:solidFill>
                        <a:schemeClr val="bg1"/>
                      </a:solidFill>
                      <a:prstDash val="solid"/>
                    </a:lnL>
                    <a:lnR w="76200" cmpd="sng">
                      <a:solidFill>
                        <a:schemeClr val="bg1"/>
                      </a:solidFill>
                      <a:prstDash val="solid"/>
                    </a:lnR>
                    <a:lnT w="76200" cmpd="sng">
                      <a:solidFill>
                        <a:schemeClr val="bg1"/>
                      </a:solidFill>
                      <a:prstDash val="solid"/>
                    </a:lnT>
                    <a:lnB w="762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69269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Отгадай загадку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98884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Правила поведения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350100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Профессия -пожарный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494116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Первая помощь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rgbClr val="FF0000"/>
                </a:solidFill>
              </a:rPr>
              <a:t>Отгадай загадку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9525744" cy="5285224"/>
          </a:xfrm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sz="3600" b="1" dirty="0" smtClean="0">
                <a:solidFill>
                  <a:srgbClr val="0000FF"/>
                </a:solidFill>
              </a:rPr>
              <a:t>С </a:t>
            </a:r>
            <a:r>
              <a:rPr lang="ru-RU" sz="3600" b="1" dirty="0">
                <a:solidFill>
                  <a:srgbClr val="0000FF"/>
                </a:solidFill>
              </a:rPr>
              <a:t>огнём бороться мы </a:t>
            </a:r>
            <a:r>
              <a:rPr lang="ru-RU" sz="3600" b="1" dirty="0" smtClean="0">
                <a:solidFill>
                  <a:srgbClr val="0000FF"/>
                </a:solidFill>
              </a:rPr>
              <a:t>должны,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 С </a:t>
            </a:r>
            <a:r>
              <a:rPr lang="ru-RU" sz="3600" b="1" dirty="0">
                <a:solidFill>
                  <a:srgbClr val="0000FF"/>
                </a:solidFill>
              </a:rPr>
              <a:t>водою мы напарники</a:t>
            </a:r>
            <a:r>
              <a:rPr lang="ru-RU" sz="3600" b="1" dirty="0" smtClean="0">
                <a:solidFill>
                  <a:srgbClr val="0000FF"/>
                </a:solidFill>
              </a:rPr>
              <a:t>.</a:t>
            </a:r>
          </a:p>
          <a:p>
            <a:pPr lvl="0">
              <a:buNone/>
            </a:pPr>
            <a:r>
              <a:rPr lang="ru-RU" sz="3600" b="1" dirty="0">
                <a:solidFill>
                  <a:srgbClr val="0000FF"/>
                </a:solidFill>
              </a:rPr>
              <a:t> Мы очень людям всем </a:t>
            </a:r>
            <a:r>
              <a:rPr lang="ru-RU" sz="3600" b="1" dirty="0" smtClean="0">
                <a:solidFill>
                  <a:srgbClr val="0000FF"/>
                </a:solidFill>
              </a:rPr>
              <a:t>нужны,</a:t>
            </a:r>
          </a:p>
          <a:p>
            <a:pPr lvl="0">
              <a:buNone/>
            </a:pPr>
            <a:r>
              <a:rPr lang="ru-RU" sz="3600" b="1" dirty="0">
                <a:solidFill>
                  <a:srgbClr val="0000FF"/>
                </a:solidFill>
              </a:rPr>
              <a:t> </a:t>
            </a:r>
            <a:r>
              <a:rPr lang="ru-RU" sz="3600" b="1" dirty="0" smtClean="0">
                <a:solidFill>
                  <a:srgbClr val="0000FF"/>
                </a:solidFill>
              </a:rPr>
              <a:t>Ответь </a:t>
            </a:r>
            <a:r>
              <a:rPr lang="ru-RU" sz="3600" b="1" dirty="0">
                <a:solidFill>
                  <a:srgbClr val="0000FF"/>
                </a:solidFill>
              </a:rPr>
              <a:t>скорее, кто же мы?   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 </a:t>
            </a:r>
            <a:r>
              <a:rPr lang="ru-RU" sz="3200" b="1" u="sng" dirty="0" smtClean="0">
                <a:solidFill>
                  <a:srgbClr val="FF0000"/>
                </a:solidFill>
                <a:latin typeface="+mj-lt"/>
              </a:rPr>
              <a:t>Ответ: </a:t>
            </a: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пожарные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MPj040733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933056"/>
            <a:ext cx="3779912" cy="2519015"/>
          </a:xfrm>
          <a:prstGeom prst="rect">
            <a:avLst/>
          </a:prstGeom>
          <a:noFill/>
        </p:spPr>
      </p:pic>
      <p:pic>
        <p:nvPicPr>
          <p:cNvPr id="5" name="Picture 9" descr="MMj02363570000[1]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5157192"/>
            <a:ext cx="792088" cy="10789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rgbClr val="FF0000"/>
                </a:solidFill>
              </a:rPr>
              <a:t>Отгадай загадку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/>
          <a:lstStyle/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Маленький конек,</a:t>
            </a:r>
            <a:endParaRPr lang="ru-RU" sz="3600" b="1" dirty="0">
              <a:solidFill>
                <a:srgbClr val="0000FF"/>
              </a:solidFill>
            </a:endParaRP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Вместо </a:t>
            </a:r>
            <a:r>
              <a:rPr lang="ru-RU" sz="3600" b="1" dirty="0">
                <a:solidFill>
                  <a:srgbClr val="0000FF"/>
                </a:solidFill>
              </a:rPr>
              <a:t>гривы – </a:t>
            </a:r>
            <a:endParaRPr lang="ru-RU" sz="3600" b="1" dirty="0" smtClean="0">
              <a:solidFill>
                <a:srgbClr val="0000FF"/>
              </a:solidFill>
            </a:endParaRPr>
          </a:p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огонек .</a:t>
            </a:r>
            <a:endParaRPr lang="ru-RU" sz="3600" b="1" dirty="0">
              <a:solidFill>
                <a:srgbClr val="0000FF"/>
              </a:solidFill>
            </a:endParaRP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u="sng" dirty="0" smtClean="0"/>
              <a:t>    </a:t>
            </a:r>
            <a:r>
              <a:rPr lang="ru-RU" sz="3200" b="1" u="sng" dirty="0" smtClean="0">
                <a:solidFill>
                  <a:srgbClr val="FF0000"/>
                </a:solidFill>
                <a:latin typeface="+mj-lt"/>
              </a:rPr>
              <a:t>Ответ</a:t>
            </a:r>
            <a:r>
              <a:rPr lang="ru-RU" sz="3200" b="1" u="sng" dirty="0">
                <a:solidFill>
                  <a:srgbClr val="FF0000"/>
                </a:solidFill>
                <a:latin typeface="+mj-lt"/>
              </a:rPr>
              <a:t>: </a:t>
            </a:r>
            <a:r>
              <a:rPr lang="ru-RU" sz="3200" b="1" dirty="0">
                <a:solidFill>
                  <a:srgbClr val="FF0000"/>
                </a:solidFill>
                <a:latin typeface="+mj-lt"/>
              </a:rPr>
              <a:t>спичка</a:t>
            </a:r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517232"/>
            <a:ext cx="792088" cy="1078952"/>
          </a:xfrm>
          <a:prstGeom prst="rect">
            <a:avLst/>
          </a:prstGeom>
          <a:noFill/>
        </p:spPr>
      </p:pic>
      <p:pic>
        <p:nvPicPr>
          <p:cNvPr id="5" name="Picture 15" descr="MPj038534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196752"/>
            <a:ext cx="3600400" cy="5041592"/>
          </a:xfrm>
          <a:prstGeom prst="snip1Rect">
            <a:avLst/>
          </a:prstGeom>
          <a:noFill/>
          <a:ln w="38100">
            <a:solidFill>
              <a:srgbClr val="0000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Отгадай загадку</a:t>
            </a:r>
            <a:r>
              <a:rPr lang="ru-RU" sz="4400" dirty="0">
                <a:solidFill>
                  <a:srgbClr val="FF0000"/>
                </a:solidFill>
              </a:rPr>
              <a:t/>
            </a:r>
            <a:br>
              <a:rPr lang="ru-RU" sz="4400" dirty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3600" b="1" dirty="0">
                <a:solidFill>
                  <a:srgbClr val="0000FF"/>
                </a:solidFill>
              </a:rPr>
              <a:t>Шипит и злится,</a:t>
            </a:r>
          </a:p>
          <a:p>
            <a:pPr>
              <a:buNone/>
            </a:pPr>
            <a:r>
              <a:rPr lang="ru-RU" sz="3600" b="1" dirty="0">
                <a:solidFill>
                  <a:srgbClr val="0000FF"/>
                </a:solidFill>
              </a:rPr>
              <a:t>Воды </a:t>
            </a:r>
            <a:r>
              <a:rPr lang="ru-RU" sz="3600" b="1" dirty="0" smtClean="0">
                <a:solidFill>
                  <a:srgbClr val="0000FF"/>
                </a:solidFill>
              </a:rPr>
              <a:t>боится.</a:t>
            </a:r>
            <a:endParaRPr lang="ru-RU" sz="3600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sz="3600" b="1" dirty="0">
                <a:solidFill>
                  <a:srgbClr val="0000FF"/>
                </a:solidFill>
              </a:rPr>
              <a:t>С </a:t>
            </a:r>
            <a:r>
              <a:rPr lang="ru-RU" sz="3600" b="1" dirty="0" smtClean="0">
                <a:solidFill>
                  <a:srgbClr val="0000FF"/>
                </a:solidFill>
              </a:rPr>
              <a:t>языком, </a:t>
            </a:r>
            <a:r>
              <a:rPr lang="ru-RU" sz="3600" b="1" dirty="0">
                <a:solidFill>
                  <a:srgbClr val="0000FF"/>
                </a:solidFill>
              </a:rPr>
              <a:t>а</a:t>
            </a:r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3600" b="1" dirty="0">
                <a:solidFill>
                  <a:srgbClr val="0000FF"/>
                </a:solidFill>
              </a:rPr>
              <a:t>не лает,</a:t>
            </a:r>
          </a:p>
          <a:p>
            <a:pPr>
              <a:buNone/>
            </a:pPr>
            <a:r>
              <a:rPr lang="ru-RU" sz="3600" b="1" dirty="0">
                <a:solidFill>
                  <a:srgbClr val="0000FF"/>
                </a:solidFill>
              </a:rPr>
              <a:t>Без зубов, а </a:t>
            </a:r>
            <a:r>
              <a:rPr lang="ru-RU" sz="3600" b="1" dirty="0" smtClean="0">
                <a:solidFill>
                  <a:srgbClr val="0000FF"/>
                </a:solidFill>
              </a:rPr>
              <a:t>кусается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sz="3200" b="1" u="sng" dirty="0" smtClean="0">
                <a:solidFill>
                  <a:srgbClr val="FF0000"/>
                </a:solidFill>
                <a:latin typeface="+mj-lt"/>
              </a:rPr>
              <a:t>Ответ</a:t>
            </a:r>
            <a:r>
              <a:rPr lang="ru-RU" sz="3200" b="1" u="sng" dirty="0">
                <a:solidFill>
                  <a:srgbClr val="FF0000"/>
                </a:solidFill>
                <a:latin typeface="+mj-lt"/>
              </a:rPr>
              <a:t>:  </a:t>
            </a:r>
            <a:r>
              <a:rPr lang="ru-RU" sz="3200" b="1" dirty="0">
                <a:solidFill>
                  <a:srgbClr val="FF0000"/>
                </a:solidFill>
                <a:latin typeface="+mj-lt"/>
              </a:rPr>
              <a:t>огонь.</a:t>
            </a:r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996952"/>
            <a:ext cx="1728192" cy="235407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rgbClr val="FF0000"/>
                </a:solidFill>
              </a:rPr>
              <a:t>Отгадай загадку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>
                <a:solidFill>
                  <a:srgbClr val="0000FF"/>
                </a:solidFill>
              </a:rPr>
              <a:t>Без рук, без </a:t>
            </a:r>
            <a:r>
              <a:rPr lang="ru-RU" sz="3600" b="1" dirty="0" smtClean="0">
                <a:solidFill>
                  <a:srgbClr val="0000FF"/>
                </a:solidFill>
              </a:rPr>
              <a:t>ног по </a:t>
            </a:r>
            <a:r>
              <a:rPr lang="ru-RU" sz="3600" b="1" dirty="0">
                <a:solidFill>
                  <a:srgbClr val="0000FF"/>
                </a:solidFill>
              </a:rPr>
              <a:t>небу </a:t>
            </a:r>
            <a:r>
              <a:rPr lang="ru-RU" sz="3600" b="1" dirty="0" smtClean="0">
                <a:solidFill>
                  <a:srgbClr val="0000FF"/>
                </a:solidFill>
              </a:rPr>
              <a:t>ползёт</a:t>
            </a:r>
          </a:p>
          <a:p>
            <a:pPr>
              <a:buNone/>
            </a:pPr>
            <a:endParaRPr lang="ru-RU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200" b="1" u="sng" dirty="0" smtClean="0">
                <a:solidFill>
                  <a:srgbClr val="FF0000"/>
                </a:solidFill>
                <a:latin typeface="+mj-lt"/>
              </a:rPr>
              <a:t>Ответ</a:t>
            </a:r>
            <a:r>
              <a:rPr lang="ru-RU" sz="3200" b="1" u="sng" dirty="0">
                <a:solidFill>
                  <a:srgbClr val="FF0000"/>
                </a:solidFill>
                <a:latin typeface="+mj-lt"/>
              </a:rPr>
              <a:t>:</a:t>
            </a:r>
            <a:r>
              <a:rPr lang="ru-RU" sz="3200" b="1" dirty="0">
                <a:solidFill>
                  <a:srgbClr val="FF0000"/>
                </a:solidFill>
                <a:latin typeface="+mj-lt"/>
              </a:rPr>
              <a:t>  дым</a:t>
            </a:r>
          </a:p>
          <a:p>
            <a:endParaRPr lang="ru-RU" dirty="0"/>
          </a:p>
        </p:txBody>
      </p:sp>
      <p:pic>
        <p:nvPicPr>
          <p:cNvPr id="4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77072"/>
            <a:ext cx="1152128" cy="1569385"/>
          </a:xfrm>
          <a:prstGeom prst="rect">
            <a:avLst/>
          </a:prstGeom>
          <a:noFill/>
        </p:spPr>
      </p:pic>
      <p:pic>
        <p:nvPicPr>
          <p:cNvPr id="5" name="Picture 4" descr="MPj040191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2780928"/>
            <a:ext cx="5181600" cy="3451225"/>
          </a:xfrm>
          <a:prstGeom prst="snip1Rect">
            <a:avLst/>
          </a:prstGeom>
          <a:noFill/>
          <a:ln w="38100">
            <a:solidFill>
              <a:srgbClr val="0000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FF0000"/>
                </a:solidFill>
              </a:rPr>
              <a:t>Отгадай загадку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  <a:noFill/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b="1" dirty="0">
                <a:solidFill>
                  <a:srgbClr val="0000FF"/>
                </a:solidFill>
              </a:rPr>
              <a:t>Чёрный дым валит в окно-</a:t>
            </a:r>
          </a:p>
          <a:p>
            <a:pPr>
              <a:buNone/>
            </a:pPr>
            <a:r>
              <a:rPr lang="ru-RU" sz="3600" b="1" dirty="0">
                <a:solidFill>
                  <a:srgbClr val="0000FF"/>
                </a:solidFill>
              </a:rPr>
              <a:t>Очень страшное оно.</a:t>
            </a:r>
          </a:p>
          <a:p>
            <a:pPr>
              <a:buNone/>
            </a:pPr>
            <a:r>
              <a:rPr lang="ru-RU" sz="3600" b="1" dirty="0">
                <a:solidFill>
                  <a:srgbClr val="0000FF"/>
                </a:solidFill>
              </a:rPr>
              <a:t>От неправильного действия.</a:t>
            </a:r>
          </a:p>
          <a:p>
            <a:pPr>
              <a:buNone/>
            </a:pPr>
            <a:r>
              <a:rPr lang="ru-RU" sz="3600" b="1" dirty="0">
                <a:solidFill>
                  <a:srgbClr val="0000FF"/>
                </a:solidFill>
              </a:rPr>
              <a:t>Случается это бедствие. </a:t>
            </a:r>
            <a:endParaRPr lang="ru-RU" sz="36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</a:rPr>
              <a:t> </a:t>
            </a:r>
          </a:p>
          <a:p>
            <a:pPr>
              <a:buNone/>
            </a:pPr>
            <a:r>
              <a:rPr lang="ru-RU" sz="3200" b="1" u="sng" dirty="0" smtClean="0">
                <a:solidFill>
                  <a:srgbClr val="FF0000"/>
                </a:solidFill>
                <a:latin typeface="+mj-lt"/>
              </a:rPr>
              <a:t>Ответ</a:t>
            </a:r>
            <a:r>
              <a:rPr lang="ru-RU" sz="3200" b="1" u="sng" dirty="0">
                <a:solidFill>
                  <a:srgbClr val="FF0000"/>
                </a:solidFill>
                <a:latin typeface="+mj-lt"/>
              </a:rPr>
              <a:t>:</a:t>
            </a:r>
            <a:r>
              <a:rPr lang="ru-RU" sz="3200" b="1" dirty="0">
                <a:solidFill>
                  <a:srgbClr val="FF0000"/>
                </a:solidFill>
                <a:latin typeface="+mj-lt"/>
              </a:rPr>
              <a:t>  пожар</a:t>
            </a:r>
          </a:p>
          <a:p>
            <a:endParaRPr lang="ru-RU" dirty="0"/>
          </a:p>
        </p:txBody>
      </p:sp>
      <p:pic>
        <p:nvPicPr>
          <p:cNvPr id="4" name="Picture 7" descr="MPj040039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573016"/>
            <a:ext cx="4541805" cy="3027040"/>
          </a:xfrm>
          <a:prstGeom prst="snip1Rect">
            <a:avLst/>
          </a:prstGeom>
          <a:noFill/>
          <a:ln w="38100">
            <a:solidFill>
              <a:srgbClr val="0000FF"/>
            </a:solidFill>
          </a:ln>
        </p:spPr>
      </p:pic>
      <p:pic>
        <p:nvPicPr>
          <p:cNvPr id="5" name="Picture 9" descr="MMj02363570000[1]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581128"/>
            <a:ext cx="1152128" cy="15693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Правила поведения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при пожаре</a:t>
            </a:r>
            <a:br>
              <a:rPr lang="ru-RU" sz="4400" dirty="0" smtClean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    По какому номеру телефона вызывается пожарная служба? 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+mj-lt"/>
              </a:rPr>
              <a:t>    </a:t>
            </a:r>
            <a:r>
              <a:rPr lang="ru-RU" sz="3600" b="1" u="sng" dirty="0" smtClean="0">
                <a:solidFill>
                  <a:srgbClr val="FF0000"/>
                </a:solidFill>
                <a:latin typeface="+mj-lt"/>
              </a:rPr>
              <a:t>Ответ:</a:t>
            </a:r>
            <a:r>
              <a:rPr lang="ru-RU" sz="3600" b="1" dirty="0" smtClean="0">
                <a:solidFill>
                  <a:srgbClr val="FF0000"/>
                </a:solidFill>
                <a:latin typeface="+mj-lt"/>
              </a:rPr>
              <a:t>  01</a:t>
            </a:r>
          </a:p>
        </p:txBody>
      </p:sp>
      <p:pic>
        <p:nvPicPr>
          <p:cNvPr id="5" name="Picture 9" descr="MMj02363570000[1]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797152"/>
            <a:ext cx="1152128" cy="1569385"/>
          </a:xfrm>
          <a:prstGeom prst="rect">
            <a:avLst/>
          </a:prstGeom>
          <a:noFill/>
        </p:spPr>
      </p:pic>
      <p:pic>
        <p:nvPicPr>
          <p:cNvPr id="6" name="Picture 6" descr="answer_machine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428999"/>
            <a:ext cx="3528392" cy="325440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532</TotalTime>
  <Words>622</Words>
  <Application>Microsoft Office PowerPoint</Application>
  <PresentationFormat>Экран (4:3)</PresentationFormat>
  <Paragraphs>167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Слайд 1</vt:lpstr>
      <vt:lpstr>Правила игры</vt:lpstr>
      <vt:lpstr>Слайд 3</vt:lpstr>
      <vt:lpstr>Отгадай загадку </vt:lpstr>
      <vt:lpstr>Отгадай загадку </vt:lpstr>
      <vt:lpstr>Отгадай загадку </vt:lpstr>
      <vt:lpstr>Отгадай загадку </vt:lpstr>
      <vt:lpstr>Отгадай загадку </vt:lpstr>
      <vt:lpstr>Правила поведения  при пожаре </vt:lpstr>
      <vt:lpstr>Правила поведения  при пожаре </vt:lpstr>
      <vt:lpstr>Правила поведения при пожаре </vt:lpstr>
      <vt:lpstr>Правила поведения при пожаре </vt:lpstr>
      <vt:lpstr>Правила поведения  при пожаре</vt:lpstr>
      <vt:lpstr>Профессия – пожарный </vt:lpstr>
      <vt:lpstr>Профессия – пожарный </vt:lpstr>
      <vt:lpstr>  Профессия – пожарный </vt:lpstr>
      <vt:lpstr>Профессия – пожарный </vt:lpstr>
      <vt:lpstr>Профессия – пожарный </vt:lpstr>
      <vt:lpstr>Первая помощь  пострадавшим  при пожаре  </vt:lpstr>
      <vt:lpstr>Первая помощь  пострадавшим  при пожаре  </vt:lpstr>
      <vt:lpstr>Первая помощь  пострадавшим  при пожаре  </vt:lpstr>
      <vt:lpstr>Первая помощь  пострадавшим  при пожаре</vt:lpstr>
      <vt:lpstr>Первая помощь  пострадавшим  при пожаре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Admin</cp:lastModifiedBy>
  <cp:revision>58</cp:revision>
  <dcterms:created xsi:type="dcterms:W3CDTF">2015-03-18T06:48:56Z</dcterms:created>
  <dcterms:modified xsi:type="dcterms:W3CDTF">2015-03-19T13:51:00Z</dcterms:modified>
</cp:coreProperties>
</file>